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7F52E6-86EA-493D-8DEA-1EC34DE7231E}">
  <a:tblStyle styleId="{FE7F52E6-86EA-493D-8DEA-1EC34DE7231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e9e091f3f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e9e091f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e9e091f3f_0_9: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e9e091f3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H1gwqY9JuT9QxrbRPlMuCLBv4NKBBU7tBdyXm6Xi16A/edit?usp=sharing" TargetMode="External"/><Relationship Id="rId6" Type="http://schemas.openxmlformats.org/officeDocument/2006/relationships/hyperlink" Target="https://docs.google.com/presentation/d/1HvHdaGFBM3JvOaTLgAsQBPUO_6XdB4lEH_fKhRKOH3s/edit?usp=drive_link" TargetMode="External"/><Relationship Id="rId7" Type="http://schemas.openxmlformats.org/officeDocument/2006/relationships/hyperlink" Target="https://docs.google.com/presentation/d/1xIs4AB575Gvur4gaz2crRAOGVyHoLzUslwL1KJr780Y/edit?usp=drive_li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uv_-BRSTHOopE2G5Z5oV605dfWL63_8Y6kzBuNDAb3c/edit?usp=sharing" TargetMode="External"/><Relationship Id="rId5" Type="http://schemas.openxmlformats.org/officeDocument/2006/relationships/hyperlink" Target="https://docs.google.com/presentation/d/14lIKQJ3Df8Fhpb6pheuSWV00wan5uyVz7jzMoK5mDew/edit?usp=sharing" TargetMode="External"/><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55" name="Google Shape;55;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 Daily Lesson Plan (60 Minutes)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54438" y="59062"/>
            <a:ext cx="540273" cy="224036"/>
          </a:xfrm>
          <a:prstGeom prst="rect">
            <a:avLst/>
          </a:prstGeom>
          <a:noFill/>
          <a:ln>
            <a:noFill/>
          </a:ln>
        </p:spPr>
      </p:pic>
      <p:sp>
        <p:nvSpPr>
          <p:cNvPr id="57" name="Google Shape;57;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8" name="Google Shape;58;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9" name="Google Shape;59;p13"/>
          <p:cNvGraphicFramePr/>
          <p:nvPr/>
        </p:nvGraphicFramePr>
        <p:xfrm>
          <a:off x="443989" y="486207"/>
          <a:ext cx="3000000" cy="3000000"/>
        </p:xfrm>
        <a:graphic>
          <a:graphicData uri="http://schemas.openxmlformats.org/drawingml/2006/table">
            <a:tbl>
              <a:tblPr>
                <a:noFill/>
                <a:tableStyleId>{FE7F52E6-86EA-493D-8DEA-1EC34DE7231E}</a:tableStyleId>
              </a:tblPr>
              <a:tblGrid>
                <a:gridCol w="1326150"/>
                <a:gridCol w="3349825"/>
                <a:gridCol w="3554950"/>
              </a:tblGrid>
              <a:tr h="3566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latin typeface="Inter"/>
                          <a:ea typeface="Inter"/>
                          <a:cs typeface="Inter"/>
                          <a:sym typeface="Inter"/>
                        </a:rPr>
                        <a:t>LESSON 6</a:t>
                      </a:r>
                      <a:endParaRPr sz="900">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SUPPORTING QUESTION</a:t>
                      </a:r>
                      <a:endParaRPr b="1"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How did the Columbian Exchange impact both the Old and New World?</a:t>
                      </a:r>
                      <a:endParaRPr sz="800">
                        <a:solidFill>
                          <a:schemeClr val="dk1"/>
                        </a:solidFill>
                        <a:latin typeface="Inter"/>
                        <a:ea typeface="Inter"/>
                        <a:cs typeface="Inter"/>
                        <a:sym typeface="Inter"/>
                      </a:endParaRPr>
                    </a:p>
                  </a:txBody>
                  <a:tcPr marT="60500" marB="60500" marR="83125" marL="83125"/>
                </a:tc>
                <a:tc hMerge="1"/>
              </a:tr>
              <a:tr h="342900">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STANDARD(S)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2.12</a:t>
                      </a:r>
                      <a:endParaRPr sz="800">
                        <a:solidFill>
                          <a:schemeClr val="dk1"/>
                        </a:solidFill>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FOCUS SKILL(S)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Context</a:t>
                      </a:r>
                      <a:endParaRPr sz="800">
                        <a:solidFill>
                          <a:schemeClr val="dk1"/>
                        </a:solidFill>
                        <a:latin typeface="Inter"/>
                        <a:ea typeface="Inter"/>
                        <a:cs typeface="Inter"/>
                        <a:sym typeface="Inter"/>
                      </a:endParaRPr>
                    </a:p>
                  </a:txBody>
                  <a:tcPr marT="60500" marB="60500" marR="83125" marL="83125"/>
                </a:tc>
                <a:tc hMerge="1"/>
              </a:tr>
              <a:tr h="5712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DO FIRST</a:t>
                      </a:r>
                      <a:endParaRPr sz="8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Frayer- Columbian Exchange </a:t>
                      </a:r>
                      <a:endParaRPr sz="800">
                        <a:latin typeface="Inter"/>
                        <a:ea typeface="Inter"/>
                        <a:cs typeface="Inter"/>
                        <a:sym typeface="Inter"/>
                      </a:endParaRPr>
                    </a:p>
                    <a:p>
                      <a:pPr indent="0" lvl="0" marL="0" rtl="0" algn="l">
                        <a:lnSpc>
                          <a:spcPct val="100000"/>
                        </a:lnSpc>
                        <a:spcBef>
                          <a:spcPts val="0"/>
                        </a:spcBef>
                        <a:spcAft>
                          <a:spcPts val="0"/>
                        </a:spcAft>
                        <a:buNone/>
                      </a:pPr>
                      <a:r>
                        <a:rPr lang="en" sz="800">
                          <a:latin typeface="Inter"/>
                          <a:ea typeface="Inter"/>
                          <a:cs typeface="Inter"/>
                          <a:sym typeface="Inter"/>
                        </a:rPr>
                        <a:t>Prediction</a:t>
                      </a:r>
                      <a:endParaRPr sz="800">
                        <a:latin typeface="Inter"/>
                        <a:ea typeface="Inter"/>
                        <a:cs typeface="Inter"/>
                        <a:sym typeface="Inter"/>
                      </a:endParaRPr>
                    </a:p>
                  </a:txBody>
                  <a:tcPr marT="60500" marB="60500" marR="83125" marL="83125"/>
                </a:tc>
                <a:tc hMerge="1"/>
              </a:tr>
              <a:tr h="57127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a:t>
                      </a:r>
                      <a:r>
                        <a:rPr lang="en" sz="800" u="sng">
                          <a:solidFill>
                            <a:schemeClr val="hlink"/>
                          </a:solidFill>
                          <a:latin typeface="Inter"/>
                          <a:ea typeface="Inter"/>
                          <a:cs typeface="Inter"/>
                          <a:sym typeface="Inter"/>
                          <a:hlinkClick r:id="rId5"/>
                        </a:rPr>
                        <a:t>Do First Activity</a:t>
                      </a:r>
                      <a:r>
                        <a:rPr lang="en" sz="800">
                          <a:solidFill>
                            <a:schemeClr val="dk1"/>
                          </a:solidFill>
                          <a:latin typeface="Inter"/>
                          <a:ea typeface="Inter"/>
                          <a:cs typeface="Inter"/>
                          <a:sym typeface="Inter"/>
                        </a:rPr>
                        <a:t> on the board.</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Do First activity.</a:t>
                      </a:r>
                      <a:endParaRPr sz="800">
                        <a:solidFill>
                          <a:schemeClr val="dk1"/>
                        </a:solidFill>
                        <a:latin typeface="Inter"/>
                        <a:ea typeface="Inter"/>
                        <a:cs typeface="Inter"/>
                        <a:sym typeface="Inter"/>
                      </a:endParaRPr>
                    </a:p>
                  </a:txBody>
                  <a:tcPr marT="60500" marB="60500" marR="83125" marL="83125"/>
                </a:tc>
              </a:tr>
              <a:tr h="63765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1 - </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LAUNCH</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Introduce the topic of the Columbian Exchange using the </a:t>
                      </a:r>
                      <a:r>
                        <a:rPr lang="en" sz="800" u="sng">
                          <a:solidFill>
                            <a:schemeClr val="hlink"/>
                          </a:solidFill>
                          <a:latin typeface="Inter"/>
                          <a:ea typeface="Inter"/>
                          <a:cs typeface="Inter"/>
                          <a:sym typeface="Inter"/>
                          <a:hlinkClick r:id="rId6"/>
                        </a:rPr>
                        <a:t>PowerPoint.</a:t>
                      </a:r>
                      <a:r>
                        <a:rPr lang="en" sz="800">
                          <a:latin typeface="Inter"/>
                          <a:ea typeface="Inter"/>
                          <a:cs typeface="Inter"/>
                          <a:sym typeface="Inter"/>
                        </a:rPr>
                        <a:t> Then, students will complete the student worksheet by looking at an interactive map of the Columbian Exchange and answering the questions.</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637650">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Use the PowerPoint to introduce the </a:t>
                      </a:r>
                      <a:r>
                        <a:rPr lang="en" sz="800">
                          <a:solidFill>
                            <a:schemeClr val="dk1"/>
                          </a:solidFill>
                          <a:latin typeface="Inter"/>
                          <a:ea typeface="Inter"/>
                          <a:cs typeface="Inter"/>
                          <a:sym typeface="Inter"/>
                        </a:rPr>
                        <a:t>topic</a:t>
                      </a:r>
                      <a:r>
                        <a:rPr lang="en" sz="800">
                          <a:solidFill>
                            <a:schemeClr val="dk1"/>
                          </a:solidFill>
                          <a:latin typeface="Inter"/>
                          <a:ea typeface="Inter"/>
                          <a:cs typeface="Inter"/>
                          <a:sym typeface="Inter"/>
                        </a:rPr>
                        <a:t> of the Columbian Exchange.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a:t>
                      </a:r>
                      <a:r>
                        <a:rPr lang="en" sz="800" u="sng">
                          <a:solidFill>
                            <a:schemeClr val="hlink"/>
                          </a:solidFill>
                          <a:latin typeface="Inter"/>
                          <a:ea typeface="Inter"/>
                          <a:cs typeface="Inter"/>
                          <a:sym typeface="Inter"/>
                          <a:hlinkClick r:id="rId7"/>
                        </a:rPr>
                        <a:t>Columbian Exchange Student Worksheet</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t>
                      </a:r>
                      <a:r>
                        <a:rPr lang="en" sz="800">
                          <a:solidFill>
                            <a:schemeClr val="dk1"/>
                          </a:solidFill>
                          <a:latin typeface="Inter"/>
                          <a:ea typeface="Inter"/>
                          <a:cs typeface="Inter"/>
                          <a:sym typeface="Inter"/>
                        </a:rPr>
                        <a:t>answer</a:t>
                      </a:r>
                      <a:r>
                        <a:rPr lang="en" sz="800">
                          <a:solidFill>
                            <a:schemeClr val="dk1"/>
                          </a:solidFill>
                          <a:latin typeface="Inter"/>
                          <a:ea typeface="Inter"/>
                          <a:cs typeface="Inter"/>
                          <a:sym typeface="Inter"/>
                        </a:rPr>
                        <a:t>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Listen to the introduction to the Columbian Exchange and take notes.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Columbian Exchange Student Worksheet using the interactive map.</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65" name="Google Shape;65;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6" name="Google Shape;66;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7" name="Google Shape;67;p14"/>
          <p:cNvGraphicFramePr/>
          <p:nvPr/>
        </p:nvGraphicFramePr>
        <p:xfrm>
          <a:off x="443989" y="459290"/>
          <a:ext cx="3000000" cy="3000000"/>
        </p:xfrm>
        <a:graphic>
          <a:graphicData uri="http://schemas.openxmlformats.org/drawingml/2006/table">
            <a:tbl>
              <a:tblPr>
                <a:noFill/>
                <a:tableStyleId>{FE7F52E6-86EA-493D-8DEA-1EC34DE7231E}</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6</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88395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2-</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PRACTICE</a:t>
                      </a:r>
                      <a:endParaRPr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create a One-Pager about the Columbian Exchange. The students can present the information as they wish as long as it all fits on one page and is neat and colorful. It is suggested they create the one-pager on paper but it can be done digitally if desired. The One-Pager must include the following: A map showing the exchange of at least three items that originated from each region (Europe, Africa, and Americas), a Say-it-in-6 that summarizes the Columbian Exchange, at least three images that are related to the Columbian Exchange, and a short poem/rap of at least five lines about the impacts of the Columbian Exchange on the Americas. If desired, students can use the </a:t>
                      </a:r>
                      <a:r>
                        <a:rPr lang="en" sz="800" u="sng">
                          <a:solidFill>
                            <a:schemeClr val="hlink"/>
                          </a:solidFill>
                          <a:latin typeface="Inter"/>
                          <a:ea typeface="Inter"/>
                          <a:cs typeface="Inter"/>
                          <a:sym typeface="Inter"/>
                          <a:hlinkClick r:id="rId4"/>
                        </a:rPr>
                        <a:t>Columbian Exchange One-Pager Template.</a:t>
                      </a:r>
                      <a:endParaRPr sz="800">
                        <a:solidFill>
                          <a:schemeClr val="dk1"/>
                        </a:solidFill>
                        <a:latin typeface="Inter"/>
                        <a:ea typeface="Inter"/>
                        <a:cs typeface="Inter"/>
                        <a:sym typeface="Inter"/>
                      </a:endParaRPr>
                    </a:p>
                  </a:txBody>
                  <a:tcPr marT="60500" marB="60500" marR="83125" marL="83125"/>
                </a:tc>
                <a:tc hMerge="1"/>
              </a:tr>
              <a:tr h="7033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Go over the instructions for the One-Pager on the PowerPoint.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Optional: pass out the One-Pager Template.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One-Pager.</a:t>
                      </a:r>
                      <a:endParaRPr sz="800">
                        <a:solidFill>
                          <a:schemeClr val="dk1"/>
                        </a:solidFill>
                        <a:latin typeface="Inter"/>
                        <a:ea typeface="Inter"/>
                        <a:cs typeface="Inter"/>
                        <a:sym typeface="Inter"/>
                      </a:endParaRPr>
                    </a:p>
                  </a:txBody>
                  <a:tcPr marT="60500" marB="60500" marR="83125" marL="83125"/>
                </a:tc>
              </a:tr>
              <a:tr h="7850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CONCLUSION</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a:t>
                      </a:r>
                      <a:r>
                        <a:rPr lang="en" sz="800">
                          <a:latin typeface="Inter"/>
                          <a:ea typeface="Inter"/>
                          <a:cs typeface="Inter"/>
                          <a:sym typeface="Inter"/>
                        </a:rPr>
                        <a:t> will complete an exit ticket where they have to quickly research the origins of the ingredients for one of their favorite foods to determine how much the Columbian Exchange impacted this dish.</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a:t>
                      </a:r>
                      <a:r>
                        <a:rPr lang="en" sz="800" u="sng">
                          <a:solidFill>
                            <a:schemeClr val="accent5"/>
                          </a:solidFill>
                          <a:latin typeface="Inter"/>
                          <a:ea typeface="Inter"/>
                          <a:cs typeface="Inter"/>
                          <a:sym typeface="Inter"/>
                          <a:hlinkClick r:id="rId5">
                            <a:extLst>
                              <a:ext uri="{A12FA001-AC4F-418D-AE19-62706E023703}">
                                <ahyp:hlinkClr val="tx"/>
                              </a:ext>
                            </a:extLst>
                          </a:hlinkClick>
                        </a:rPr>
                        <a:t>Exit Ticket </a:t>
                      </a:r>
                      <a:r>
                        <a:rPr lang="en" sz="800">
                          <a:solidFill>
                            <a:schemeClr val="dk1"/>
                          </a:solidFill>
                          <a:latin typeface="Inter"/>
                          <a:ea typeface="Inter"/>
                          <a:cs typeface="Inter"/>
                          <a:sym typeface="Inter"/>
                        </a:rPr>
                        <a:t>Quick Research  on the board.</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Respond to the Quick Research for the Exit Ticket.</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5025">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LESSON RESOURCES</a:t>
                      </a:r>
                      <a:endParaRPr b="1" sz="900">
                        <a:solidFill>
                          <a:schemeClr val="dk1"/>
                        </a:solidFill>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Clr>
                          <a:schemeClr val="dk1"/>
                        </a:buClr>
                        <a:buSzPts val="700"/>
                        <a:buFont typeface="Arial"/>
                        <a:buNone/>
                      </a:pPr>
                      <a:r>
                        <a:rPr lang="en" sz="800">
                          <a:solidFill>
                            <a:schemeClr val="dk1"/>
                          </a:solidFill>
                          <a:latin typeface="Inter"/>
                          <a:ea typeface="Inter"/>
                          <a:cs typeface="Inter"/>
                          <a:sym typeface="Inter"/>
                        </a:rPr>
                        <a:t>[Title] (Appendix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 Daily Lesson Plan (60 Minutes)</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